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Lst>
  <p:notesMasterIdLst>
    <p:notesMasterId r:id="rId36"/>
  </p:notesMasterIdLst>
  <p:sldIdLst>
    <p:sldId id="277" r:id="rId4"/>
    <p:sldId id="286" r:id="rId5"/>
    <p:sldId id="285" r:id="rId6"/>
    <p:sldId id="256" r:id="rId7"/>
    <p:sldId id="274" r:id="rId8"/>
    <p:sldId id="262" r:id="rId9"/>
    <p:sldId id="265" r:id="rId10"/>
    <p:sldId id="258" r:id="rId11"/>
    <p:sldId id="264" r:id="rId12"/>
    <p:sldId id="279" r:id="rId13"/>
    <p:sldId id="273" r:id="rId14"/>
    <p:sldId id="257" r:id="rId15"/>
    <p:sldId id="283" r:id="rId16"/>
    <p:sldId id="266" r:id="rId17"/>
    <p:sldId id="287" r:id="rId18"/>
    <p:sldId id="288" r:id="rId19"/>
    <p:sldId id="289" r:id="rId20"/>
    <p:sldId id="268" r:id="rId21"/>
    <p:sldId id="267" r:id="rId22"/>
    <p:sldId id="292" r:id="rId23"/>
    <p:sldId id="275" r:id="rId24"/>
    <p:sldId id="281" r:id="rId25"/>
    <p:sldId id="276" r:id="rId26"/>
    <p:sldId id="278" r:id="rId27"/>
    <p:sldId id="282" r:id="rId28"/>
    <p:sldId id="269" r:id="rId29"/>
    <p:sldId id="271" r:id="rId30"/>
    <p:sldId id="270" r:id="rId31"/>
    <p:sldId id="260" r:id="rId32"/>
    <p:sldId id="293" r:id="rId33"/>
    <p:sldId id="294" r:id="rId34"/>
    <p:sldId id="295"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E0096-6A50-4B99-A414-1ED52F314C6B}" type="datetimeFigureOut">
              <a:rPr lang="ru-RU" smtClean="0"/>
              <a:t>25.04.2016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12DC2-901D-46FC-8751-CE76C04DC691}" type="slidenum">
              <a:rPr lang="ru-RU" smtClean="0"/>
              <a:t>‹#›</a:t>
            </a:fld>
            <a:endParaRPr lang="ru-RU"/>
          </a:p>
        </p:txBody>
      </p:sp>
    </p:spTree>
    <p:extLst>
      <p:ext uri="{BB962C8B-B14F-4D97-AF65-F5344CB8AC3E}">
        <p14:creationId xmlns:p14="http://schemas.microsoft.com/office/powerpoint/2010/main" val="624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112DC2-901D-46FC-8751-CE76C04DC691}" type="slidenum">
              <a:rPr lang="ru-RU" smtClean="0"/>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112DC2-901D-46FC-8751-CE76C04DC691}" type="slidenum">
              <a:rPr lang="ru-RU" smtClean="0"/>
              <a:t>31</a:t>
            </a:fld>
            <a:endParaRPr lang="ru-RU"/>
          </a:p>
        </p:txBody>
      </p:sp>
    </p:spTree>
    <p:extLst>
      <p:ext uri="{BB962C8B-B14F-4D97-AF65-F5344CB8AC3E}">
        <p14:creationId xmlns:p14="http://schemas.microsoft.com/office/powerpoint/2010/main" val="229415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33E00DE-9269-4A38-9B2D-B2E46CBC4F9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8" name="Номер слайда 7"/>
          <p:cNvSpPr>
            <a:spLocks noGrp="1"/>
          </p:cNvSpPr>
          <p:nvPr>
            <p:ph type="sldNum" sz="quarter" idx="11"/>
          </p:nvPr>
        </p:nvSpPr>
        <p:spPr/>
        <p:txBody>
          <a:bodyPr/>
          <a:lstStyle/>
          <a:p>
            <a:fld id="{B33E00DE-9269-4A38-9B2D-B2E46CBC4F9C}"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FD426747-D581-4210-B691-B92622E5EE5C}"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16" name="Номер слайда 15"/>
          <p:cNvSpPr>
            <a:spLocks noGrp="1"/>
          </p:cNvSpPr>
          <p:nvPr>
            <p:ph type="sldNum" sz="quarter" idx="11"/>
          </p:nvPr>
        </p:nvSpPr>
        <p:spPr/>
        <p:txBody>
          <a:bodyPr/>
          <a:lstStyle/>
          <a:p>
            <a:fld id="{B33E00DE-9269-4A38-9B2D-B2E46CBC4F9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D426747-D581-4210-B691-B92622E5EE5C}" type="datetimeFigureOut">
              <a:rPr lang="ru-RU" smtClean="0"/>
              <a:pPr/>
              <a:t>25.04.2016</a:t>
            </a:fld>
            <a:endParaRPr lang="ru-RU"/>
          </a:p>
        </p:txBody>
      </p:sp>
      <p:sp>
        <p:nvSpPr>
          <p:cNvPr id="15" name="Номер слайда 14"/>
          <p:cNvSpPr>
            <a:spLocks noGrp="1"/>
          </p:cNvSpPr>
          <p:nvPr>
            <p:ph type="sldNum" sz="quarter" idx="15"/>
          </p:nvPr>
        </p:nvSpPr>
        <p:spPr/>
        <p:txBody>
          <a:bodyPr/>
          <a:lstStyle>
            <a:lvl1pPr algn="ctr">
              <a:defRPr/>
            </a:lvl1pPr>
          </a:lstStyle>
          <a:p>
            <a:fld id="{B33E00DE-9269-4A38-9B2D-B2E46CBC4F9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E00DE-9269-4A38-9B2D-B2E46CBC4F9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33E00DE-9269-4A38-9B2D-B2E46CBC4F9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3E00DE-9269-4A38-9B2D-B2E46CBC4F9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D426747-D581-4210-B691-B92622E5EE5C}" type="datetimeFigureOut">
              <a:rPr lang="ru-RU" smtClean="0"/>
              <a:pPr/>
              <a:t>25.04.2016</a:t>
            </a:fld>
            <a:endParaRPr lang="ru-RU"/>
          </a:p>
        </p:txBody>
      </p:sp>
      <p:sp>
        <p:nvSpPr>
          <p:cNvPr id="9" name="Номер слайда 8"/>
          <p:cNvSpPr>
            <a:spLocks noGrp="1"/>
          </p:cNvSpPr>
          <p:nvPr>
            <p:ph type="sldNum" sz="quarter" idx="15"/>
          </p:nvPr>
        </p:nvSpPr>
        <p:spPr/>
        <p:txBody>
          <a:bodyPr/>
          <a:lstStyle/>
          <a:p>
            <a:fld id="{B33E00DE-9269-4A38-9B2D-B2E46CBC4F9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9" name="Номер слайда 8"/>
          <p:cNvSpPr>
            <a:spLocks noGrp="1"/>
          </p:cNvSpPr>
          <p:nvPr>
            <p:ph type="sldNum" sz="quarter" idx="11"/>
          </p:nvPr>
        </p:nvSpPr>
        <p:spPr/>
        <p:txBody>
          <a:bodyPr/>
          <a:lstStyle/>
          <a:p>
            <a:fld id="{B33E00DE-9269-4A38-9B2D-B2E46CBC4F9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3E00DE-9269-4A38-9B2D-B2E46CBC4F9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D426747-D581-4210-B691-B92622E5EE5C}"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E00DE-9269-4A38-9B2D-B2E46CBC4F9C}"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FD426747-D581-4210-B691-B92622E5EE5C}" type="datetimeFigureOut">
              <a:rPr lang="ru-RU" smtClean="0"/>
              <a:pPr/>
              <a:t>25.04.2016</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B33E00DE-9269-4A38-9B2D-B2E46CBC4F9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426747-D581-4210-B691-B92622E5EE5C}" type="datetimeFigureOut">
              <a:rPr lang="ru-RU" smtClean="0"/>
              <a:pPr/>
              <a:t>25.04.2016</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33E00DE-9269-4A38-9B2D-B2E46CBC4F9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D426747-D581-4210-B691-B92622E5EE5C}" type="datetimeFigureOut">
              <a:rPr lang="ru-RU" smtClean="0"/>
              <a:pPr/>
              <a:t>25.04.2016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33E00DE-9269-4A38-9B2D-B2E46CBC4F9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D426747-D581-4210-B691-B92622E5EE5C}" type="datetimeFigureOut">
              <a:rPr lang="ru-RU" smtClean="0"/>
              <a:pPr/>
              <a:t>25.04.2016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33E00DE-9269-4A38-9B2D-B2E46CBC4F9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900igr.net/datas/obg/25-let-CHernobylskoj-avarii/0001-001-CHernobyl.jpg"/>
          <p:cNvPicPr>
            <a:picLocks noChangeAspect="1" noChangeArrowheads="1"/>
          </p:cNvPicPr>
          <p:nvPr/>
        </p:nvPicPr>
        <p:blipFill>
          <a:blip r:embed="rId2" cstate="print"/>
          <a:srcRect/>
          <a:stretch>
            <a:fillRect/>
          </a:stretch>
        </p:blipFill>
        <p:spPr bwMode="auto">
          <a:xfrm>
            <a:off x="0" y="0"/>
            <a:ext cx="9127297" cy="6858000"/>
          </a:xfrm>
          <a:prstGeom prst="rect">
            <a:avLst/>
          </a:prstGeom>
          <a:noFill/>
        </p:spPr>
      </p:pic>
      <p:sp>
        <p:nvSpPr>
          <p:cNvPr id="4" name="Заголовок 1"/>
          <p:cNvSpPr txBox="1">
            <a:spLocks/>
          </p:cNvSpPr>
          <p:nvPr/>
        </p:nvSpPr>
        <p:spPr>
          <a:xfrm>
            <a:off x="0" y="6215082"/>
            <a:ext cx="3857620" cy="6429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000" b="0" i="0" u="none" strike="noStrike" kern="1200" cap="none" spc="0" normalizeH="0" baseline="0" noProof="0" dirty="0">
              <a:ln>
                <a:noFill/>
              </a:ln>
              <a:solidFill>
                <a:schemeClr val="bg1"/>
              </a:solidFill>
              <a:effectLst/>
              <a:uLnTx/>
              <a:uFillTx/>
              <a:latin typeface="+mj-lt"/>
              <a:ea typeface="+mj-ea"/>
              <a:cs typeface="+mj-cs"/>
            </a:endParaRPr>
          </a:p>
        </p:txBody>
      </p:sp>
      <p:pic>
        <p:nvPicPr>
          <p:cNvPr id="29698" name="Picture 2" descr="http://i.ucrazy.ru/files/i/2011.7.15/356370_9f208ebd7ae7.gif"/>
          <p:cNvPicPr>
            <a:picLocks noChangeAspect="1" noChangeArrowheads="1" noCrop="1"/>
          </p:cNvPicPr>
          <p:nvPr/>
        </p:nvPicPr>
        <p:blipFill>
          <a:blip r:embed="rId3" cstate="print"/>
          <a:srcRect/>
          <a:stretch>
            <a:fillRect/>
          </a:stretch>
        </p:blipFill>
        <p:spPr bwMode="auto">
          <a:xfrm>
            <a:off x="3857620" y="5776076"/>
            <a:ext cx="3987976" cy="10819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descr="http://bigslide.ru/images/4/3866/960/img12.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8" name="Picture 2" descr="http://900igr.net/datas/okruzhajuschij-mir/Tragedija-CHernobylja/0006-006-Tragedija-CHernobylja-eto-urok-dlja-vsego-mira.jpg"/>
          <p:cNvPicPr>
            <a:picLocks noChangeAspect="1" noChangeArrowheads="1"/>
          </p:cNvPicPr>
          <p:nvPr/>
        </p:nvPicPr>
        <p:blipFill>
          <a:blip r:embed="rId2" cstate="print"/>
          <a:srcRect/>
          <a:stretch>
            <a:fillRect/>
          </a:stretch>
        </p:blipFill>
        <p:spPr bwMode="auto">
          <a:xfrm>
            <a:off x="0" y="-142900"/>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120-bal.ru/pars_docs/refs/24/23078/23078_html_m6f752ba1.jpg"/>
          <p:cNvPicPr>
            <a:picLocks noChangeAspect="1" noChangeArrowheads="1"/>
          </p:cNvPicPr>
          <p:nvPr/>
        </p:nvPicPr>
        <p:blipFill>
          <a:blip r:embed="rId2" cstate="print"/>
          <a:srcRect/>
          <a:stretch>
            <a:fillRect/>
          </a:stretch>
        </p:blipFill>
        <p:spPr bwMode="auto">
          <a:xfrm>
            <a:off x="214282" y="285728"/>
            <a:ext cx="4876800" cy="3248026"/>
          </a:xfrm>
          <a:prstGeom prst="rect">
            <a:avLst/>
          </a:prstGeom>
          <a:noFill/>
        </p:spPr>
      </p:pic>
      <p:sp>
        <p:nvSpPr>
          <p:cNvPr id="4" name="Прямоугольник 3"/>
          <p:cNvSpPr/>
          <p:nvPr/>
        </p:nvSpPr>
        <p:spPr>
          <a:xfrm>
            <a:off x="5143504" y="285728"/>
            <a:ext cx="4000496" cy="5632311"/>
          </a:xfrm>
          <a:prstGeom prst="rect">
            <a:avLst/>
          </a:prstGeom>
        </p:spPr>
        <p:txBody>
          <a:bodyPr wrap="square">
            <a:spAutoFit/>
          </a:bodyPr>
          <a:lstStyle/>
          <a:p>
            <a:r>
              <a:rPr lang="ru-RU" b="1" i="1" dirty="0"/>
              <a:t>То, друзья, не сказка – это быль,</a:t>
            </a:r>
            <a:r>
              <a:rPr lang="ru-RU" b="1" i="1" dirty="0" smtClean="0"/>
              <a:t/>
            </a:r>
            <a:br>
              <a:rPr lang="ru-RU" b="1" i="1" dirty="0" smtClean="0"/>
            </a:br>
            <a:r>
              <a:rPr lang="ru-RU" b="1" i="1" dirty="0"/>
              <a:t>Есть на свете город Чернобыль.</a:t>
            </a:r>
            <a:r>
              <a:rPr lang="ru-RU" b="1" i="1" dirty="0" smtClean="0"/>
              <a:t/>
            </a:r>
            <a:br>
              <a:rPr lang="ru-RU" b="1" i="1" dirty="0" smtClean="0"/>
            </a:br>
            <a:r>
              <a:rPr lang="ru-RU" b="1" i="1" dirty="0"/>
              <a:t>От рентгенов там сосновый лес -</a:t>
            </a:r>
            <a:r>
              <a:rPr lang="ru-RU" b="1" i="1" dirty="0" smtClean="0"/>
              <a:t/>
            </a:r>
            <a:br>
              <a:rPr lang="ru-RU" b="1" i="1" dirty="0" smtClean="0"/>
            </a:br>
            <a:r>
              <a:rPr lang="ru-RU" b="1" i="1" dirty="0"/>
              <a:t>Весь звенит, нет в мире звонче мест.</a:t>
            </a:r>
            <a:r>
              <a:rPr lang="ru-RU" b="1" i="1" dirty="0" smtClean="0"/>
              <a:t/>
            </a:r>
            <a:br>
              <a:rPr lang="ru-RU" b="1" i="1" dirty="0" smtClean="0"/>
            </a:br>
            <a:r>
              <a:rPr lang="ru-RU" b="1" i="1" dirty="0" smtClean="0"/>
              <a:t/>
            </a:r>
            <a:br>
              <a:rPr lang="ru-RU" b="1" i="1" dirty="0" smtClean="0"/>
            </a:br>
            <a:r>
              <a:rPr lang="ru-RU" b="1" i="1" dirty="0"/>
              <a:t>Но собрался в городе народ,</a:t>
            </a:r>
            <a:r>
              <a:rPr lang="ru-RU" b="1" i="1" dirty="0" smtClean="0"/>
              <a:t/>
            </a:r>
            <a:br>
              <a:rPr lang="ru-RU" b="1" i="1" dirty="0" smtClean="0"/>
            </a:br>
            <a:r>
              <a:rPr lang="ru-RU" b="1" i="1" dirty="0"/>
              <a:t>Им не надо лозунгов "вперед".</a:t>
            </a:r>
            <a:r>
              <a:rPr lang="ru-RU" b="1" i="1" dirty="0" smtClean="0"/>
              <a:t/>
            </a:r>
            <a:br>
              <a:rPr lang="ru-RU" b="1" i="1" dirty="0" smtClean="0"/>
            </a:br>
            <a:r>
              <a:rPr lang="ru-RU" b="1" i="1" dirty="0"/>
              <a:t>И не ждут здесь окончанья смен,</a:t>
            </a:r>
            <a:r>
              <a:rPr lang="ru-RU" b="1" i="1" dirty="0" smtClean="0"/>
              <a:t/>
            </a:r>
            <a:br>
              <a:rPr lang="ru-RU" b="1" i="1" dirty="0" smtClean="0"/>
            </a:br>
            <a:r>
              <a:rPr lang="ru-RU" b="1" i="1" dirty="0"/>
              <a:t>Им не важно, сколько там рентген.</a:t>
            </a:r>
            <a:r>
              <a:rPr lang="ru-RU" b="1" i="1" dirty="0" smtClean="0"/>
              <a:t/>
            </a:r>
            <a:br>
              <a:rPr lang="ru-RU" b="1" i="1" dirty="0" smtClean="0"/>
            </a:br>
            <a:r>
              <a:rPr lang="ru-RU" b="1" i="1" dirty="0" smtClean="0"/>
              <a:t/>
            </a:r>
            <a:br>
              <a:rPr lang="ru-RU" b="1" i="1" dirty="0" smtClean="0"/>
            </a:br>
            <a:r>
              <a:rPr lang="ru-RU" b="1" i="1" dirty="0"/>
              <a:t>Этим людям в пояс поклонюсь, "Не свети", прошу, сосновый лес,</a:t>
            </a:r>
            <a:r>
              <a:rPr lang="ru-RU" b="1" i="1" dirty="0" smtClean="0"/>
              <a:t/>
            </a:r>
            <a:br>
              <a:rPr lang="ru-RU" b="1" i="1" dirty="0" smtClean="0"/>
            </a:br>
            <a:r>
              <a:rPr lang="ru-RU" b="1" i="1" dirty="0"/>
              <a:t>Только подступает к сердцу грусть, Здесь опять работает АЭС,</a:t>
            </a:r>
            <a:r>
              <a:rPr lang="ru-RU" b="1" i="1" dirty="0" smtClean="0"/>
              <a:t/>
            </a:r>
            <a:br>
              <a:rPr lang="ru-RU" b="1" i="1" dirty="0" smtClean="0"/>
            </a:br>
            <a:r>
              <a:rPr lang="ru-RU" b="1" i="1" dirty="0"/>
              <a:t>Только на глазах моих слеза, И реактор спрятан за стеной,</a:t>
            </a:r>
            <a:r>
              <a:rPr lang="ru-RU" b="1" i="1" dirty="0" smtClean="0"/>
              <a:t/>
            </a:r>
            <a:br>
              <a:rPr lang="ru-RU" b="1" i="1" dirty="0" smtClean="0"/>
            </a:br>
            <a:r>
              <a:rPr lang="ru-RU" b="1" i="1" dirty="0" smtClean="0"/>
              <a:t/>
            </a:r>
            <a:br>
              <a:rPr lang="ru-RU" b="1" i="1" dirty="0" smtClean="0"/>
            </a:br>
            <a:r>
              <a:rPr lang="ru-RU" b="1" i="1" dirty="0"/>
              <a:t>Шли они, хотя туда – нельзя. Есть один вопрос: "Какой ценой?"</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62" name="Picture 2" descr="http://900igr.net/datas/obg/CHernobyl-avarija/0011-011-Les-pod-dejstviem-radiatsii-poryzhel.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2400" b="1" i="1" dirty="0" smtClean="0"/>
              <a:t>Припять  - покинутый город. До аварии в городе проживало 50 тысяч человек.</a:t>
            </a:r>
            <a:br>
              <a:rPr lang="ru-RU" sz="2400" b="1" i="1" dirty="0" smtClean="0"/>
            </a:br>
            <a:r>
              <a:rPr lang="ru-RU" sz="2400" b="1" i="1" dirty="0" smtClean="0"/>
              <a:t> Вот так выглядят  покинутые дома в прилегающих селениях.</a:t>
            </a:r>
            <a:endParaRPr lang="ru-RU" sz="2400" b="1" i="1" dirty="0"/>
          </a:p>
        </p:txBody>
      </p:sp>
      <p:pic>
        <p:nvPicPr>
          <p:cNvPr id="23554" name="Picture 2" descr="http://player.myshared.ru/4/308408/data/images/img13.jpg"/>
          <p:cNvPicPr>
            <a:picLocks noChangeAspect="1" noChangeArrowheads="1"/>
          </p:cNvPicPr>
          <p:nvPr/>
        </p:nvPicPr>
        <p:blipFill>
          <a:blip r:embed="rId2" cstate="print"/>
          <a:srcRect/>
          <a:stretch>
            <a:fillRect/>
          </a:stretch>
        </p:blipFill>
        <p:spPr bwMode="auto">
          <a:xfrm>
            <a:off x="214282" y="1500174"/>
            <a:ext cx="8572592" cy="52037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ernobyl.ucoz.ru/_ph/1/209142386.jpg"/>
          <p:cNvPicPr>
            <a:picLocks noChangeAspect="1" noChangeArrowheads="1"/>
          </p:cNvPicPr>
          <p:nvPr/>
        </p:nvPicPr>
        <p:blipFill>
          <a:blip r:embed="rId2" cstate="print"/>
          <a:srcRect/>
          <a:stretch>
            <a:fillRect/>
          </a:stretch>
        </p:blipFill>
        <p:spPr bwMode="auto">
          <a:xfrm>
            <a:off x="285720" y="571480"/>
            <a:ext cx="8572560" cy="54578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7586" name="Picture 2" descr="http://altfast.ru/wp-content/uploads/2008/03/1204457930_6.jpg"/>
          <p:cNvPicPr>
            <a:picLocks noChangeAspect="1" noChangeArrowheads="1"/>
          </p:cNvPicPr>
          <p:nvPr/>
        </p:nvPicPr>
        <p:blipFill>
          <a:blip r:embed="rId2" cstate="print"/>
          <a:srcRect/>
          <a:stretch>
            <a:fillRect/>
          </a:stretch>
        </p:blipFill>
        <p:spPr bwMode="auto">
          <a:xfrm>
            <a:off x="142844" y="214290"/>
            <a:ext cx="8715436" cy="63392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8610" name="Picture 2" descr="http://chernobylsecret.my1.ru/_ph/1/331088560.jpg"/>
          <p:cNvPicPr>
            <a:picLocks noChangeAspect="1" noChangeArrowheads="1"/>
          </p:cNvPicPr>
          <p:nvPr/>
        </p:nvPicPr>
        <p:blipFill>
          <a:blip r:embed="rId2" cstate="print"/>
          <a:srcRect/>
          <a:stretch>
            <a:fillRect/>
          </a:stretch>
        </p:blipFill>
        <p:spPr bwMode="auto">
          <a:xfrm>
            <a:off x="214282" y="142852"/>
            <a:ext cx="8679716" cy="650085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player.myshared.ru/4/308408/data/images/img16.jpg"/>
          <p:cNvPicPr>
            <a:picLocks noChangeAspect="1" noChangeArrowheads="1"/>
          </p:cNvPicPr>
          <p:nvPr/>
        </p:nvPicPr>
        <p:blipFill>
          <a:blip r:embed="rId2" cstate="print"/>
          <a:srcRect/>
          <a:stretch>
            <a:fillRect/>
          </a:stretch>
        </p:blipFill>
        <p:spPr bwMode="auto">
          <a:xfrm>
            <a:off x="214282" y="1643050"/>
            <a:ext cx="3587106" cy="4963977"/>
          </a:xfrm>
          <a:prstGeom prst="rect">
            <a:avLst/>
          </a:prstGeom>
          <a:noFill/>
        </p:spPr>
      </p:pic>
      <p:pic>
        <p:nvPicPr>
          <p:cNvPr id="25604" name="Picture 4" descr="http://player.myshared.ru/4/308408/data/images/img15.jpg"/>
          <p:cNvPicPr>
            <a:picLocks noChangeAspect="1" noChangeArrowheads="1"/>
          </p:cNvPicPr>
          <p:nvPr/>
        </p:nvPicPr>
        <p:blipFill>
          <a:blip r:embed="rId3" cstate="print"/>
          <a:srcRect/>
          <a:stretch>
            <a:fillRect/>
          </a:stretch>
        </p:blipFill>
        <p:spPr bwMode="auto">
          <a:xfrm>
            <a:off x="3929058" y="214290"/>
            <a:ext cx="5029205" cy="456292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i="1" dirty="0" smtClean="0"/>
              <a:t>Через много лет после аварии на ЧАЭС автомобили и вертолеты, которые работали при ликвидации  ее последствий, ржавеют под открытым небом.</a:t>
            </a:r>
            <a:endParaRPr lang="ru-RU" sz="2000" b="1" i="1" dirty="0"/>
          </a:p>
        </p:txBody>
      </p:sp>
      <p:pic>
        <p:nvPicPr>
          <p:cNvPr id="24578" name="Picture 2" descr="http://player.myshared.ru/4/308408/data/images/img14.jpg"/>
          <p:cNvPicPr>
            <a:picLocks noChangeAspect="1" noChangeArrowheads="1"/>
          </p:cNvPicPr>
          <p:nvPr/>
        </p:nvPicPr>
        <p:blipFill>
          <a:blip r:embed="rId2" cstate="print"/>
          <a:srcRect/>
          <a:stretch>
            <a:fillRect/>
          </a:stretch>
        </p:blipFill>
        <p:spPr bwMode="auto">
          <a:xfrm>
            <a:off x="142844" y="1500174"/>
            <a:ext cx="8858312" cy="531961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koschelixa.edusite.ru/images/risunokppvp1.png"/>
          <p:cNvPicPr>
            <a:picLocks noChangeAspect="1" noChangeArrowheads="1"/>
          </p:cNvPicPr>
          <p:nvPr/>
        </p:nvPicPr>
        <p:blipFill>
          <a:blip r:embed="rId2" cstate="print"/>
          <a:srcRect/>
          <a:stretch>
            <a:fillRect/>
          </a:stretch>
        </p:blipFill>
        <p:spPr bwMode="auto">
          <a:xfrm>
            <a:off x="0" y="-142900"/>
            <a:ext cx="9144000" cy="6858000"/>
          </a:xfrm>
          <a:prstGeom prst="rect">
            <a:avLst/>
          </a:prstGeom>
          <a:noFill/>
        </p:spPr>
      </p:pic>
      <p:sp>
        <p:nvSpPr>
          <p:cNvPr id="6" name="Прямоугольник 5"/>
          <p:cNvSpPr/>
          <p:nvPr/>
        </p:nvSpPr>
        <p:spPr>
          <a:xfrm>
            <a:off x="214282" y="142852"/>
            <a:ext cx="2071702" cy="4154984"/>
          </a:xfrm>
          <a:prstGeom prst="rect">
            <a:avLst/>
          </a:prstGeom>
        </p:spPr>
        <p:txBody>
          <a:bodyPr wrap="square">
            <a:spAutoFit/>
          </a:bodyPr>
          <a:lstStyle/>
          <a:p>
            <a:r>
              <a:rPr lang="ru-RU" sz="2400" dirty="0" smtClean="0">
                <a:solidFill>
                  <a:schemeClr val="bg1"/>
                </a:solidFill>
              </a:rPr>
              <a:t>Мы знаем, с атомом не шутят,</a:t>
            </a:r>
            <a:br>
              <a:rPr lang="ru-RU" sz="2400" dirty="0" smtClean="0">
                <a:solidFill>
                  <a:schemeClr val="bg1"/>
                </a:solidFill>
              </a:rPr>
            </a:br>
            <a:r>
              <a:rPr lang="ru-RU" sz="2400" dirty="0" smtClean="0">
                <a:solidFill>
                  <a:schemeClr val="bg1"/>
                </a:solidFill>
              </a:rPr>
              <a:t> В коварстве равных ему нет.</a:t>
            </a:r>
            <a:br>
              <a:rPr lang="ru-RU" sz="2400" dirty="0" smtClean="0">
                <a:solidFill>
                  <a:schemeClr val="bg1"/>
                </a:solidFill>
              </a:rPr>
            </a:br>
            <a:r>
              <a:rPr lang="ru-RU" sz="2400" dirty="0" smtClean="0">
                <a:solidFill>
                  <a:schemeClr val="bg1"/>
                </a:solidFill>
              </a:rPr>
              <a:t> Такие вихри в мире крутит,</a:t>
            </a:r>
            <a:br>
              <a:rPr lang="ru-RU" sz="2400" dirty="0" smtClean="0">
                <a:solidFill>
                  <a:schemeClr val="bg1"/>
                </a:solidFill>
              </a:rPr>
            </a:br>
            <a:r>
              <a:rPr lang="ru-RU" sz="2400" dirty="0" smtClean="0">
                <a:solidFill>
                  <a:schemeClr val="bg1"/>
                </a:solidFill>
              </a:rPr>
              <a:t> Что гибнет жизнь и гаснет свет.</a:t>
            </a:r>
            <a:endParaRPr lang="ru-RU"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682" name="Picture 2" descr="http://lib.exdat.com/tw_files2/urls_6/18/d-17297/img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70" name="Picture 2" descr="http://mypresentation.ru/documents/f4c847ab183a8ceb989f349d59b2b68c/img16.jpg"/>
          <p:cNvPicPr>
            <a:picLocks noChangeAspect="1" noChangeArrowheads="1"/>
          </p:cNvPicPr>
          <p:nvPr/>
        </p:nvPicPr>
        <p:blipFill>
          <a:blip r:embed="rId2" cstate="print"/>
          <a:srcRect/>
          <a:stretch>
            <a:fillRect/>
          </a:stretch>
        </p:blipFill>
        <p:spPr bwMode="auto">
          <a:xfrm>
            <a:off x="142844" y="142852"/>
            <a:ext cx="9001156" cy="65722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8914" name="Picture 2" descr="http://900igr.net/datas/okruzhajuschij-mir/Tragedija-CHernobylja/0009-009-Posledstvija-radiatsii.jpg"/>
          <p:cNvPicPr>
            <a:picLocks noChangeAspect="1" noChangeArrowheads="1"/>
          </p:cNvPicPr>
          <p:nvPr/>
        </p:nvPicPr>
        <p:blipFill>
          <a:blip r:embed="rId2" cstate="print"/>
          <a:srcRect/>
          <a:stretch>
            <a:fillRect/>
          </a:stretch>
        </p:blipFill>
        <p:spPr bwMode="auto">
          <a:xfrm>
            <a:off x="-500098" y="-1"/>
            <a:ext cx="9644098"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3794" name="Picture 2" descr="http://bigslide.ru/images/4/3866/960/img2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http://www.chuchotezvous.ru/images/stories/disasters/technogenetics-disasters/chernobl_mut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324036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ics.livejournal.com/alenka_moscva/pic/0001as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140968"/>
            <a:ext cx="4608512"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9938" name="Picture 2" descr="http://www.metod-kopilka.ru/images/doc/18/11576/7/img15.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000" b="1" i="1" dirty="0" smtClean="0"/>
              <a:t>24 апреля при аварии на ЧАЭС погибли 24 человека оперативного персонала станции.</a:t>
            </a:r>
            <a:endParaRPr lang="ru-RU" sz="2000" b="1" i="1" dirty="0"/>
          </a:p>
        </p:txBody>
      </p:sp>
      <p:pic>
        <p:nvPicPr>
          <p:cNvPr id="26626" name="Picture 2" descr="http://player.myshared.ru/4/308408/data/images/img22.jpg"/>
          <p:cNvPicPr>
            <a:picLocks noChangeAspect="1" noChangeArrowheads="1"/>
          </p:cNvPicPr>
          <p:nvPr/>
        </p:nvPicPr>
        <p:blipFill>
          <a:blip r:embed="rId2" cstate="print"/>
          <a:srcRect/>
          <a:stretch>
            <a:fillRect/>
          </a:stretch>
        </p:blipFill>
        <p:spPr bwMode="auto">
          <a:xfrm>
            <a:off x="611560" y="1484784"/>
            <a:ext cx="7786742" cy="5024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274638"/>
            <a:ext cx="2757478" cy="2940048"/>
          </a:xfrm>
        </p:spPr>
        <p:txBody>
          <a:bodyPr>
            <a:noAutofit/>
          </a:bodyPr>
          <a:lstStyle/>
          <a:p>
            <a:r>
              <a:rPr lang="ru-RU" sz="2400" b="1" i="1" dirty="0" smtClean="0"/>
              <a:t>Жизнь многим спасли,</a:t>
            </a:r>
            <a:br>
              <a:rPr lang="ru-RU" sz="2400" b="1" i="1" dirty="0" smtClean="0"/>
            </a:br>
            <a:r>
              <a:rPr lang="ru-RU" sz="2400" b="1" i="1" dirty="0" smtClean="0"/>
              <a:t> Прикрыв смерть собой,                                                                                                                             Вы в вечность вошли с молитвой</a:t>
            </a:r>
            <a:br>
              <a:rPr lang="ru-RU" sz="2400" b="1" i="1" dirty="0" smtClean="0"/>
            </a:br>
            <a:r>
              <a:rPr lang="ru-RU" sz="2400" b="1" i="1" dirty="0" smtClean="0"/>
              <a:t> Всех матерей Земли.</a:t>
            </a:r>
            <a:endParaRPr lang="ru-RU" sz="2400" b="1" i="1" dirty="0"/>
          </a:p>
        </p:txBody>
      </p:sp>
      <p:pic>
        <p:nvPicPr>
          <p:cNvPr id="28674" name="Picture 2" descr="http://player.myshared.ru/4/308408/data/images/img24.jpg"/>
          <p:cNvPicPr>
            <a:picLocks noChangeAspect="1" noChangeArrowheads="1"/>
          </p:cNvPicPr>
          <p:nvPr/>
        </p:nvPicPr>
        <p:blipFill rotWithShape="1">
          <a:blip r:embed="rId2" cstate="print"/>
          <a:srcRect b="7022"/>
          <a:stretch/>
        </p:blipFill>
        <p:spPr bwMode="auto">
          <a:xfrm>
            <a:off x="214282" y="285728"/>
            <a:ext cx="5267852" cy="65093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000" dirty="0" smtClean="0"/>
              <a:t> </a:t>
            </a:r>
            <a:r>
              <a:rPr lang="ru-RU" sz="2400" b="1" i="1" dirty="0" smtClean="0"/>
              <a:t>Вечная память чернобыльским героям.</a:t>
            </a:r>
            <a:endParaRPr lang="ru-RU" sz="2400" b="1" i="1" dirty="0"/>
          </a:p>
        </p:txBody>
      </p:sp>
      <p:pic>
        <p:nvPicPr>
          <p:cNvPr id="27650" name="Picture 2" descr="http://player.myshared.ru/4/308408/data/images/img23.jpg"/>
          <p:cNvPicPr>
            <a:picLocks noChangeAspect="1" noChangeArrowheads="1"/>
          </p:cNvPicPr>
          <p:nvPr/>
        </p:nvPicPr>
        <p:blipFill>
          <a:blip r:embed="rId2" cstate="print"/>
          <a:srcRect/>
          <a:stretch>
            <a:fillRect/>
          </a:stretch>
        </p:blipFill>
        <p:spPr bwMode="auto">
          <a:xfrm>
            <a:off x="285719" y="1000108"/>
            <a:ext cx="8653119" cy="50720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ds02.infourok.ru/uploads/ex/1132/0006db79-e9706d7b/1/310/img7.jpg"/>
          <p:cNvPicPr>
            <a:picLocks noChangeAspect="1" noChangeArrowheads="1"/>
          </p:cNvPicPr>
          <p:nvPr/>
        </p:nvPicPr>
        <p:blipFill>
          <a:blip r:embed="rId2" cstate="print"/>
          <a:srcRect/>
          <a:stretch>
            <a:fillRect/>
          </a:stretch>
        </p:blipFill>
        <p:spPr bwMode="auto">
          <a:xfrm>
            <a:off x="357158" y="142852"/>
            <a:ext cx="8460248" cy="633154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1986" name="Picture 2" descr="http://gov.cap.ru/UserFiles/news/201404/27/Original/5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3730" name="Picture 2" descr="http://lib.znaimo.com.ua/tw_files2/urls_4/962/d-961843/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274638"/>
            <a:ext cx="3106688" cy="3658418"/>
          </a:xfrm>
        </p:spPr>
        <p:txBody>
          <a:bodyPr>
            <a:normAutofit/>
          </a:bodyPr>
          <a:lstStyle/>
          <a:p>
            <a:r>
              <a:rPr lang="ru-RU" sz="2400" dirty="0" smtClean="0">
                <a:solidFill>
                  <a:srgbClr val="FF0000"/>
                </a:solidFill>
              </a:rPr>
              <a:t>Икона «Чернобыльский спас»</a:t>
            </a:r>
            <a:endParaRPr lang="ru-RU" sz="2400" dirty="0">
              <a:solidFill>
                <a:srgbClr val="FF0000"/>
              </a:solidFill>
            </a:endParaRPr>
          </a:p>
        </p:txBody>
      </p:sp>
      <p:pic>
        <p:nvPicPr>
          <p:cNvPr id="1026" name="Picture 2" descr="C:\Users\VIPS\Desktop\7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0648"/>
            <a:ext cx="4000500" cy="632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03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http://hotology.ru/wp-content/uploads/2015/01/ch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90575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720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14291"/>
            <a:ext cx="8858312" cy="1500197"/>
          </a:xfrm>
        </p:spPr>
        <p:txBody>
          <a:bodyPr>
            <a:noAutofit/>
          </a:bodyPr>
          <a:lstStyle/>
          <a:p>
            <a:pPr algn="ctr"/>
            <a:r>
              <a:rPr lang="ru-RU" sz="2400" dirty="0" smtClean="0"/>
              <a:t>24 апреля 1986года в 1ч . 24 м на 4 энергоблоке Чернобыльской АЭС раздались последовательно два взрыва, которые возвестили миру о  свершившейся трагедии уходящего века. Произошла мощная техногенная катастрофа на  атомном объекте.</a:t>
            </a:r>
            <a:endParaRPr lang="ru-RU" sz="2400" dirty="0"/>
          </a:p>
        </p:txBody>
      </p:sp>
      <p:pic>
        <p:nvPicPr>
          <p:cNvPr id="1026" name="Picture 2" descr="http://rb.mchs.gov.ru/upload/site1/folder_page/000/011/917/chaes.png"/>
          <p:cNvPicPr>
            <a:picLocks noChangeAspect="1" noChangeArrowheads="1"/>
          </p:cNvPicPr>
          <p:nvPr/>
        </p:nvPicPr>
        <p:blipFill>
          <a:blip r:embed="rId2" cstate="print"/>
          <a:srcRect/>
          <a:stretch>
            <a:fillRect/>
          </a:stretch>
        </p:blipFill>
        <p:spPr bwMode="auto">
          <a:xfrm>
            <a:off x="1000100" y="2143116"/>
            <a:ext cx="7115798" cy="450057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http://900igr.net/datai/obg/CHernobylskaja-AES/0013-014-CHernobylskaja-AES.jpg"/>
          <p:cNvPicPr>
            <a:picLocks noChangeAspect="1" noChangeArrowheads="1"/>
          </p:cNvPicPr>
          <p:nvPr/>
        </p:nvPicPr>
        <p:blipFill>
          <a:blip r:embed="rId2" cstate="print"/>
          <a:srcRect/>
          <a:stretch>
            <a:fillRect/>
          </a:stretch>
        </p:blipFill>
        <p:spPr bwMode="auto">
          <a:xfrm>
            <a:off x="0" y="-142900"/>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txBody>
          <a:bodyPr>
            <a:noAutofit/>
          </a:bodyPr>
          <a:lstStyle/>
          <a:p>
            <a:r>
              <a:rPr lang="ru-RU" sz="2400" b="1" i="1" dirty="0" smtClean="0"/>
              <a:t>Чернобыль – трагедия или предупреждение?</a:t>
            </a:r>
            <a:br>
              <a:rPr lang="ru-RU" sz="2400" b="1" i="1" dirty="0" smtClean="0"/>
            </a:br>
            <a:r>
              <a:rPr lang="ru-RU" sz="2400" b="1" i="1" dirty="0" smtClean="0"/>
              <a:t> Тридцать лет назад нас отделяют от трагедии двадцатого столетия,</a:t>
            </a:r>
            <a:br>
              <a:rPr lang="ru-RU" sz="2400" b="1" i="1" dirty="0" smtClean="0"/>
            </a:br>
            <a:r>
              <a:rPr lang="ru-RU" sz="2400" b="1" i="1" dirty="0" smtClean="0"/>
              <a:t>От апрельской ночи, когда атом мощь свою познав,</a:t>
            </a:r>
            <a:br>
              <a:rPr lang="ru-RU" sz="2400" b="1" i="1" dirty="0" smtClean="0"/>
            </a:br>
            <a:r>
              <a:rPr lang="ru-RU" sz="2400" b="1" i="1" dirty="0" smtClean="0"/>
              <a:t> Потерял контроль, потряс зловещим взрывом спящую планету,</a:t>
            </a:r>
            <a:br>
              <a:rPr lang="ru-RU" sz="2400" b="1" i="1" dirty="0" smtClean="0"/>
            </a:br>
            <a:r>
              <a:rPr lang="ru-RU" sz="2400" b="1" i="1" dirty="0" smtClean="0"/>
              <a:t> Показал неукротимый нрав.</a:t>
            </a:r>
            <a:br>
              <a:rPr lang="ru-RU" sz="2400" b="1" i="1" dirty="0" smtClean="0"/>
            </a:br>
            <a:r>
              <a:rPr lang="ru-RU" sz="2400" b="1" i="1" dirty="0" smtClean="0"/>
              <a:t/>
            </a:r>
            <a:br>
              <a:rPr lang="ru-RU" sz="2400" b="1" i="1" dirty="0" smtClean="0"/>
            </a:br>
            <a:r>
              <a:rPr lang="ru-RU" sz="2400" b="1" i="1" dirty="0" smtClean="0"/>
              <a:t/>
            </a:r>
            <a:br>
              <a:rPr lang="ru-RU" sz="2400" b="1" i="1" dirty="0" smtClean="0"/>
            </a:br>
            <a:r>
              <a:rPr lang="ru-RU" sz="2400" b="1" i="1" dirty="0" smtClean="0"/>
              <a:t>Тридцать лет – не найден ответ «Кто виноват?»</a:t>
            </a:r>
            <a:br>
              <a:rPr lang="ru-RU" sz="2400" b="1" i="1" dirty="0" smtClean="0"/>
            </a:br>
            <a:r>
              <a:rPr lang="ru-RU" sz="2400" b="1" i="1" dirty="0" smtClean="0"/>
              <a:t> Только жизнь тех людей, что находились в зоне</a:t>
            </a:r>
            <a:br>
              <a:rPr lang="ru-RU" sz="2400" b="1" i="1" dirty="0" smtClean="0"/>
            </a:br>
            <a:r>
              <a:rPr lang="ru-RU" sz="2400" b="1" i="1" dirty="0" smtClean="0"/>
              <a:t> Никакой переоценке и теперь не подлежит.</a:t>
            </a:r>
            <a:br>
              <a:rPr lang="ru-RU" sz="2400" b="1" i="1" dirty="0" smtClean="0"/>
            </a:br>
            <a:r>
              <a:rPr lang="ru-RU" sz="2400" b="1" i="1" dirty="0" smtClean="0"/>
              <a:t> Тридцать лет прошло, но и теперь на месте взрыва</a:t>
            </a:r>
            <a:br>
              <a:rPr lang="ru-RU" sz="2400" b="1" i="1" dirty="0" smtClean="0"/>
            </a:br>
            <a:r>
              <a:rPr lang="ru-RU" sz="2400" b="1" i="1" dirty="0" smtClean="0"/>
              <a:t> Черная дыра,  пустыня для деревьев и цветов.</a:t>
            </a:r>
            <a:endParaRPr lang="ru-RU" sz="2400" b="1" i="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6" y="2857496"/>
            <a:ext cx="1828784" cy="3571900"/>
          </a:xfrm>
        </p:spPr>
        <p:txBody>
          <a:bodyPr>
            <a:normAutofit/>
          </a:bodyPr>
          <a:lstStyle/>
          <a:p>
            <a:r>
              <a:rPr lang="ru-RU" sz="2000" dirty="0" smtClean="0"/>
              <a:t> </a:t>
            </a:r>
            <a:r>
              <a:rPr lang="ru-RU" sz="2000" b="1" i="1" dirty="0" smtClean="0"/>
              <a:t>Сразу после аварии из 30- километровой зоны вокруг станции было эвакуировано более 90 тысяч человек.</a:t>
            </a:r>
            <a:endParaRPr lang="ru-RU" sz="2000" b="1" i="1" dirty="0"/>
          </a:p>
        </p:txBody>
      </p:sp>
      <p:pic>
        <p:nvPicPr>
          <p:cNvPr id="22530" name="Picture 2" descr="http://player.myshared.ru/4/308408/data/images/img10.jpg"/>
          <p:cNvPicPr>
            <a:picLocks noChangeAspect="1" noChangeArrowheads="1"/>
          </p:cNvPicPr>
          <p:nvPr/>
        </p:nvPicPr>
        <p:blipFill>
          <a:blip r:embed="rId2" cstate="print"/>
          <a:srcRect/>
          <a:stretch>
            <a:fillRect/>
          </a:stretch>
        </p:blipFill>
        <p:spPr bwMode="auto">
          <a:xfrm>
            <a:off x="214282" y="2857496"/>
            <a:ext cx="6610350" cy="3781425"/>
          </a:xfrm>
          <a:prstGeom prst="rect">
            <a:avLst/>
          </a:prstGeom>
          <a:noFill/>
        </p:spPr>
      </p:pic>
      <p:sp>
        <p:nvSpPr>
          <p:cNvPr id="4" name="Прямоугольник 3"/>
          <p:cNvSpPr/>
          <p:nvPr/>
        </p:nvSpPr>
        <p:spPr>
          <a:xfrm>
            <a:off x="285720" y="142853"/>
            <a:ext cx="8715436" cy="2585323"/>
          </a:xfrm>
          <a:prstGeom prst="rect">
            <a:avLst/>
          </a:prstGeom>
        </p:spPr>
        <p:txBody>
          <a:bodyPr wrap="square">
            <a:spAutoFit/>
          </a:bodyPr>
          <a:lstStyle/>
          <a:p>
            <a:pPr lvl="0" algn="ctr">
              <a:spcBef>
                <a:spcPct val="0"/>
              </a:spcBef>
              <a:defRPr/>
            </a:pPr>
            <a:r>
              <a:rPr lang="ru-RU" b="1" i="1" dirty="0" smtClean="0"/>
              <a:t>Взрывы привели к полному разрушению реактора и его активной зоны, системы охлаждения а также реакторного зала.</a:t>
            </a:r>
          </a:p>
          <a:p>
            <a:pPr lvl="0" algn="ctr">
              <a:spcBef>
                <a:spcPct val="0"/>
              </a:spcBef>
              <a:defRPr/>
            </a:pPr>
            <a:r>
              <a:rPr lang="ru-RU" b="1" i="1" dirty="0" smtClean="0"/>
              <a:t> На крышу машинного зала, на территорию вокруг АЭС  были выброшены железобетонные и металлоконструкции, графитные блоки и их куски.</a:t>
            </a:r>
          </a:p>
          <a:p>
            <a:pPr lvl="0" algn="ctr">
              <a:spcBef>
                <a:spcPct val="0"/>
              </a:spcBef>
              <a:defRPr/>
            </a:pPr>
            <a:r>
              <a:rPr lang="ru-RU" b="1" i="1" dirty="0" smtClean="0"/>
              <a:t> Из жерла реактора поднимался, в несколько сотен метров высотой, столб продуктов  горения, мощный поток газовой радиоактивности.</a:t>
            </a:r>
          </a:p>
          <a:p>
            <a:pPr lvl="0" algn="ctr">
              <a:spcBef>
                <a:spcPct val="0"/>
              </a:spcBef>
              <a:defRPr/>
            </a:pPr>
            <a:r>
              <a:rPr lang="ru-RU" b="1" i="1" dirty="0" smtClean="0"/>
              <a:t> Из 190 тонн ядерного топлива 90% попало в атмосферу  земли.</a:t>
            </a:r>
          </a:p>
          <a:p>
            <a:pPr lvl="0" algn="ctr">
              <a:spcBef>
                <a:spcPct val="0"/>
              </a:spcBef>
              <a:defRPr/>
            </a:pPr>
            <a:r>
              <a:rPr lang="ru-RU" b="1" i="1" dirty="0" smtClean="0"/>
              <a:t> Поданным ученых выброс радионуклидов равен, по разным оценкам  четыре  и более взрывам в </a:t>
            </a:r>
            <a:r>
              <a:rPr lang="ru-RU" b="1" i="1" dirty="0" err="1" smtClean="0"/>
              <a:t>Херосиме</a:t>
            </a:r>
            <a:r>
              <a:rPr lang="ru-RU" b="1" i="1" dirty="0" smtClean="0"/>
              <a:t>.</a:t>
            </a:r>
            <a:endParaRPr lang="ru-RU" b="1" i="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h.120-bal.ru/pars_docs/refs/24/23078/23078_html_7372532d.jpg"/>
          <p:cNvPicPr>
            <a:picLocks noChangeAspect="1" noChangeArrowheads="1"/>
          </p:cNvPicPr>
          <p:nvPr/>
        </p:nvPicPr>
        <p:blipFill>
          <a:blip r:embed="rId2" cstate="print"/>
          <a:srcRect/>
          <a:stretch>
            <a:fillRect/>
          </a:stretch>
        </p:blipFill>
        <p:spPr bwMode="auto">
          <a:xfrm>
            <a:off x="214282" y="142852"/>
            <a:ext cx="5828398" cy="6589702"/>
          </a:xfrm>
          <a:prstGeom prst="rect">
            <a:avLst/>
          </a:prstGeom>
          <a:noFill/>
        </p:spPr>
      </p:pic>
      <p:sp>
        <p:nvSpPr>
          <p:cNvPr id="4" name="Прямоугольник 3"/>
          <p:cNvSpPr/>
          <p:nvPr/>
        </p:nvSpPr>
        <p:spPr>
          <a:xfrm>
            <a:off x="6143636" y="142852"/>
            <a:ext cx="2857520" cy="5940088"/>
          </a:xfrm>
          <a:prstGeom prst="rect">
            <a:avLst/>
          </a:prstGeom>
        </p:spPr>
        <p:txBody>
          <a:bodyPr wrap="square">
            <a:spAutoFit/>
          </a:bodyPr>
          <a:lstStyle/>
          <a:p>
            <a:r>
              <a:rPr lang="ru-RU" sz="2000" b="1" i="1" dirty="0" smtClean="0"/>
              <a:t>Крыши нет, часть стены разрушена… Погас свет, отключился телефон. Рушатся перекрытия, пол дрожит. Помещения заполняются то ли паром, то ли туманом, пылью. Вспыхивают искры короткого замыкания. Приборы радиоактивного контроля зашкаливают. Повсюду течет горячая радиоактивная вода.</a:t>
            </a:r>
            <a:endParaRPr lang="ru-RU" sz="2000" b="1" i="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Первыми на горящую АЭС Прибыли пожарные из города Припять. Многие из них получили страшные дозы радиации и  умерли мучительной смертью.</a:t>
            </a:r>
            <a:endParaRPr lang="ru-RU" sz="2000" dirty="0"/>
          </a:p>
        </p:txBody>
      </p:sp>
      <p:pic>
        <p:nvPicPr>
          <p:cNvPr id="21506" name="Picture 2" descr="http://player.myshared.ru/4/308408/data/images/img7.jpg"/>
          <p:cNvPicPr>
            <a:picLocks noChangeAspect="1" noChangeArrowheads="1"/>
          </p:cNvPicPr>
          <p:nvPr/>
        </p:nvPicPr>
        <p:blipFill>
          <a:blip r:embed="rId3" cstate="print"/>
          <a:srcRect/>
          <a:stretch>
            <a:fillRect/>
          </a:stretch>
        </p:blipFill>
        <p:spPr bwMode="auto">
          <a:xfrm>
            <a:off x="142844" y="2071678"/>
            <a:ext cx="5500726" cy="3467851"/>
          </a:xfrm>
          <a:prstGeom prst="rect">
            <a:avLst/>
          </a:prstGeom>
          <a:noFill/>
        </p:spPr>
      </p:pic>
      <p:pic>
        <p:nvPicPr>
          <p:cNvPr id="21508" name="Picture 4" descr="http://player.myshared.ru/4/308408/data/images/img8.jpg"/>
          <p:cNvPicPr>
            <a:picLocks noChangeAspect="1" noChangeArrowheads="1"/>
          </p:cNvPicPr>
          <p:nvPr/>
        </p:nvPicPr>
        <p:blipFill>
          <a:blip r:embed="rId4" cstate="print"/>
          <a:srcRect/>
          <a:stretch>
            <a:fillRect/>
          </a:stretch>
        </p:blipFill>
        <p:spPr bwMode="auto">
          <a:xfrm>
            <a:off x="5815324" y="2071678"/>
            <a:ext cx="2990954" cy="34290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303</Words>
  <Application>Microsoft Office PowerPoint</Application>
  <PresentationFormat>Экран (4:3)</PresentationFormat>
  <Paragraphs>20</Paragraphs>
  <Slides>32</Slides>
  <Notes>2</Notes>
  <HiddenSlides>0</HiddenSlides>
  <MMClips>0</MMClips>
  <ScaleCrop>false</ScaleCrop>
  <HeadingPairs>
    <vt:vector size="4" baseType="variant">
      <vt:variant>
        <vt:lpstr>Тема</vt:lpstr>
      </vt:variant>
      <vt:variant>
        <vt:i4>3</vt:i4>
      </vt:variant>
      <vt:variant>
        <vt:lpstr>Заголовки слайдов</vt:lpstr>
      </vt:variant>
      <vt:variant>
        <vt:i4>32</vt:i4>
      </vt:variant>
    </vt:vector>
  </HeadingPairs>
  <TitlesOfParts>
    <vt:vector size="35" baseType="lpstr">
      <vt:lpstr>Модульная</vt:lpstr>
      <vt:lpstr>Техническая</vt:lpstr>
      <vt:lpstr>Бумажная</vt:lpstr>
      <vt:lpstr>Презентация PowerPoint</vt:lpstr>
      <vt:lpstr>Презентация PowerPoint</vt:lpstr>
      <vt:lpstr>Презентация PowerPoint</vt:lpstr>
      <vt:lpstr>24 апреля 1986года в 1ч . 24 м на 4 энергоблоке Чернобыльской АЭС раздались последовательно два взрыва, которые возвестили миру о  свершившейся трагедии уходящего века. Произошла мощная техногенная катастрофа на  атомном объекте.</vt:lpstr>
      <vt:lpstr>Презентация PowerPoint</vt:lpstr>
      <vt:lpstr>Чернобыль – трагедия или предупреждение?  Тридцать лет назад нас отделяют от трагедии двадцатого столетия, От апрельской ночи, когда атом мощь свою познав,  Потерял контроль, потряс зловещим взрывом спящую планету,  Показал неукротимый нрав.   Тридцать лет – не найден ответ «Кто виноват?»  Только жизнь тех людей, что находились в зоне  Никакой переоценке и теперь не подлежит.  Тридцать лет прошло, но и теперь на месте взрыва  Черная дыра,  пустыня для деревьев и цветов.</vt:lpstr>
      <vt:lpstr> Сразу после аварии из 30- километровой зоны вокруг станции было эвакуировано более 90 тысяч человек.</vt:lpstr>
      <vt:lpstr>Презентация PowerPoint</vt:lpstr>
      <vt:lpstr>Первыми на горящую АЭС Прибыли пожарные из города Припять. Многие из них получили страшные дозы радиации и  умерли мучительной смертью.</vt:lpstr>
      <vt:lpstr>Презентация PowerPoint</vt:lpstr>
      <vt:lpstr>Презентация PowerPoint</vt:lpstr>
      <vt:lpstr>Презентация PowerPoint</vt:lpstr>
      <vt:lpstr>Презентация PowerPoint</vt:lpstr>
      <vt:lpstr>Припять  - покинутый город. До аварии в городе проживало 50 тысяч человек.  Вот так выглядят  покинутые дома в прилегающих селениях.</vt:lpstr>
      <vt:lpstr>Презентация PowerPoint</vt:lpstr>
      <vt:lpstr>Презентация PowerPoint</vt:lpstr>
      <vt:lpstr>Презентация PowerPoint</vt:lpstr>
      <vt:lpstr>Презентация PowerPoint</vt:lpstr>
      <vt:lpstr>Через много лет после аварии на ЧАЭС автомобили и вертолеты, которые работали при ликвидации  ее последствий, ржавеют под открытым небом.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24 апреля при аварии на ЧАЭС погибли 24 человека оперативного персонала станции.</vt:lpstr>
      <vt:lpstr>Жизнь многим спасли,  Прикрыв смерть собой,                                                                                                                             Вы в вечность вошли с молитвой  Всех матерей Земли.</vt:lpstr>
      <vt:lpstr> Вечная память чернобыльским героям.</vt:lpstr>
      <vt:lpstr>Презентация PowerPoint</vt:lpstr>
      <vt:lpstr>Презентация PowerPoint</vt:lpstr>
      <vt:lpstr>Икона «Чернобыльский спас»</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VIPS</cp:lastModifiedBy>
  <cp:revision>18</cp:revision>
  <dcterms:created xsi:type="dcterms:W3CDTF">2016-04-19T17:34:36Z</dcterms:created>
  <dcterms:modified xsi:type="dcterms:W3CDTF">2016-04-25T18:49:03Z</dcterms:modified>
</cp:coreProperties>
</file>